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tags/tag7.xml" ContentType="application/vnd.openxmlformats-officedocument.presentationml.tags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3.xml" ContentType="application/inkml+xml"/>
  <Override PartName="/ppt/tags/tag10.xml" ContentType="application/vnd.openxmlformats-officedocument.presentationml.tags+xml"/>
  <Override PartName="/ppt/ink/ink4.xml" ContentType="application/inkml+xml"/>
  <Override PartName="/ppt/tags/tag11.xml" ContentType="application/vnd.openxmlformats-officedocument.presentationml.tags+xml"/>
  <Override PartName="/ppt/ink/ink5.xml" ContentType="application/inkml+xml"/>
  <Override PartName="/ppt/tags/tag12.xml" ContentType="application/vnd.openxmlformats-officedocument.presentationml.tags+xml"/>
  <Override PartName="/ppt/ink/ink6.xml" ContentType="application/inkml+xml"/>
  <Override PartName="/ppt/ink/ink7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8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98" r:id="rId4"/>
    <p:sldId id="296" r:id="rId5"/>
    <p:sldId id="300" r:id="rId6"/>
    <p:sldId id="299" r:id="rId7"/>
    <p:sldId id="273" r:id="rId8"/>
    <p:sldId id="258" r:id="rId9"/>
    <p:sldId id="302" r:id="rId10"/>
    <p:sldId id="301" r:id="rId11"/>
    <p:sldId id="304" r:id="rId12"/>
    <p:sldId id="305" r:id="rId13"/>
    <p:sldId id="306" r:id="rId14"/>
    <p:sldId id="307" r:id="rId15"/>
    <p:sldId id="308" r:id="rId16"/>
    <p:sldId id="311" r:id="rId17"/>
    <p:sldId id="312" r:id="rId18"/>
    <p:sldId id="310" r:id="rId19"/>
    <p:sldId id="303" r:id="rId20"/>
    <p:sldId id="313" r:id="rId21"/>
    <p:sldId id="314" r:id="rId22"/>
    <p:sldId id="315" r:id="rId23"/>
    <p:sldId id="317" r:id="rId24"/>
    <p:sldId id="316" r:id="rId25"/>
    <p:sldId id="323" r:id="rId26"/>
    <p:sldId id="318" r:id="rId27"/>
    <p:sldId id="324" r:id="rId28"/>
    <p:sldId id="326" r:id="rId29"/>
    <p:sldId id="327" r:id="rId30"/>
    <p:sldId id="328" r:id="rId31"/>
    <p:sldId id="294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6" autoAdjust="0"/>
    <p:restoredTop sz="94710" autoAdjust="0"/>
  </p:normalViewPr>
  <p:slideViewPr>
    <p:cSldViewPr snapToGrid="0">
      <p:cViewPr varScale="1">
        <p:scale>
          <a:sx n="74" d="100"/>
          <a:sy n="74" d="100"/>
        </p:scale>
        <p:origin x="76" y="2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1:11.79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25 24575,'140'-11'0,"-19"0"0,399 9 0,-267 3 0,-221 1 0,50 8 0,-48-5 0,45 2 0,18 2 0,-29-1 0,265 34 0,-288-37-25,0-1 0,71-4 0,-57-1-1265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1:07.4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 24575,'61'1'0,"-27"0"0,0-1 0,-1-1 0,53-10 0,-32 3 0,-1 2 0,1 3 0,88 5 0,-39 0 0,548-2 0,-635 0 0,1 2 0,26 6 0,19 2 0,77-9 0,13 1 0,-99 9 0,-40-8 0,0 0 0,19 2 0,37-5 0,-50-1 0,0 1 0,0 1 0,0 0 0,29 7 0,-12 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1:00.5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27 24575,'0'0'0,"16"0"0,1 0 0,0-1 0,-1-1 0,19-4 0,6-1 0,-1 2 0,1 1 0,0 2 0,44 4 0,-19-1 0,1408 0 0,-1454 1-25,0 0 0,-1 2-1,1 0 1,32 12 0,-18-6-1214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0:55.0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24575,'1485'0'0,"-1471"1"0,0 1 0,-1 0 0,19 5 0,-16-3 0,30 3 0,-9-3 0,59 15 0,-66-12 0,1-1 0,0-1 0,36 0 0,-33-5 0,0 2 0,56 9 0,17 2 0,-17-3 0,-52-5 0,1-3 0,43-2 0,34 2 0,-72 6-1365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0:49.5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24575,'145'7'0,"178"31"0,-147-14 0,-47-4 0,60 5 0,-23-24 0,-89-2 0,61-11 0,7 0 0,302 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0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24575,'993'0'0,"-1815"0"0,797 2 0,24 0 0,7 0 0,42 6 0,221 24 0,-251-27 0,-18-5 0,0 1 0,0-1 0,0 0 0,0 0 0,-1 1 0,1-1 0,0 0 0,0 1 0,0-1 0,-1 0 0,1 0 0,0 1 0,0-1 0,-1 0 0,1 0 0,0 0 0,-1 1 0,1-1 0,0 0 0,0 0 0,-1 0 0,1 0 0,0 0 0,-1 0 0,1 0 0,0 0 0,-1 0 0,0 0 0,-39 8 0,-128-4 0,478-4 0,-463 0 0,212-4 0,0-2 0,0-3 0,66-19 0,-93 18 0,-20 4 0,-11 6 0,-1 0 0,0 0 0,0 0 0,0 0 0,0-1 0,0 1 0,0 0 0,0 0 0,0 0 0,0 0 0,0 0 0,0 0 0,0 0 0,0-1 0,0 1 0,0 0 0,0 0 0,0 0 0,0 0 0,0 0 0,0 0 0,0-1 0,0 1 0,0 0 0,0 0 0,0 0 0,0 0 0,0 0 0,0 0 0,0 0 0,0-1 0,0 1 0,-1 0 0,1 0 0,0 0 0,0 0 0,0 0 0,0 0 0,0 0 0,0 0 0,0 0 0,0 0 0,-1 0 0,1 0 0,0-1 0,0 1 0,0 0 0,0 0 0,0 0 0,0 0 0,0 0 0,-1 0 0,1 0 0,0 0 0,0 0 0,0 0 0,0 0 0,0 0 0,0 0 0,-1 0 0,1 1 0,0-1 0,0 0 0,0 0 0,0 0 0,0 0 0,-27-3 0,0 2 0,-42 2 0,41 0 0,0-1 0,-33-4 0,47 0 0,14 4 0,0 0 0,0 0 0,0 0 0,0 0 0,0 0 0,0 0 0,0 0 0,0 0 0,0 0 0,0 0 0,0 0 0,0-1 0,0 1 0,0 0 0,0 0 0,0 0 0,0 0 0,0 0 0,0 0 0,0 0 0,0 0 0,0-1 0,0 1 0,0 0 0,0 0 0,0 0 0,0 0 0,0 0 0,0 0 0,0 0 0,0 0 0,0 0 0,0 0 0,0-1 0,0 1 0,0 0 0,0 0 0,0 0 0,1 0 0,-1 0 0,0 0 0,0 0 0,0 0 0,0 0 0,0 0 0,0 0 0,0 0 0,0 0 0,0 0 0,0 0 0,1 0 0,-1 0 0,0 0 0,0 0 0,0 0 0,0 0 0,27-6 0,402-1-15,-290 9-1335,-103-2-5476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0:41.99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24575,'83'0'0,"37"-1"0,176 21 0,-105 11 0,45 7 0,-130-32 0,-4 0 0,54 6 0,185-10 0,-168-4 0,-109 3 0,189-10 0,-138-1 0,-57 6 0,91-18 0,-49 5 0,-61 11 0,48-12 0,-141 13 0,-118-6 0,28 1 0,-286 8 184,225 3-1733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1T11:46:45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 24575,'4'-3'0,"-1"1"0,1 0 0,0 0 0,0 0 0,0 1 0,0-1 0,0 1 0,1 0 0,-1 0 0,0 0 0,6 0 0,8-2 0,36-7 0,0 3 0,64-2 0,114 10 0,-87 1 0,-119-2 0,0 0 0,1 2 0,-1 1 0,0 1 0,0 1 0,34 12 0,-20-6 0,1-1 0,1-1 0,0-3 0,49 2 0,-13-1 0,126 15 0,-14 1 0,26-13 0,-48-3 0,174 21 0,126-18 0,-287-12 0,333 2 0,-483-4 0,-30 4 0,-1 0 0,0 0 0,0 0 0,1 0 0,-1-1 0,0 1 0,0 0 0,1 0 0,-1 0 0,0 0 0,0 0 0,0 0 0,1-1 0,-1 1 0,0 0 0,0 0 0,0 0 0,0-1 0,1 1 0,-1 0 0,0 0 0,0 0 0,0-1 0,0 1 0,0 0 0,0 0 0,0-1 0,0 1 0,0 0 0,1 0 0,-1-1 0,0 1 0,0 0 0,0 0 0,-1-1 0,1 0 0,-1 0 0,0 0 0,0 0 0,1 0 0,-1 1 0,0-1 0,0 0 0,0 0 0,0 1 0,0-1 0,0 1 0,0-1 0,-2 0 0,-136-62 0,116 52 0,11 7 0,-1 0 0,0 0 0,0 1 0,0 0 0,0 1 0,-15 0 0,-84 4 0,45 0 0,-935-1 0,811 13 0,119-7 0,-152 18 0,95-5 0,-50 3 0,105-20 0,22-2 0,-1 2 0,-61 13 0,65-7 0,-93 4 0,-50-11 0,142-3 0,29 2 0,-1 1 0,-31 7 0,29-5 0,-37 3 0,-5-7-1365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E689-614A-4297-B51A-02A5756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A80CF-7ED1-4A0E-83CB-11D5DC0A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512C-84E6-4139-A15F-D2EF1137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119B5B-C61F-4AAB-AD46-F9F01750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E59CEA-4DBF-4E97-8194-416BC9A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6FBFD-A931-4F8A-8815-3DCE3E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customXml" Target="../ink/ink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9.png"/><Relationship Id="rId5" Type="http://schemas.openxmlformats.org/officeDocument/2006/relationships/customXml" Target="../ink/ink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8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.jp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customXml" Target="../ink/ink8.xml"/><Relationship Id="rId5" Type="http://schemas.openxmlformats.org/officeDocument/2006/relationships/image" Target="../media/image49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2.png"/><Relationship Id="rId7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9.jpg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4.xml"/><Relationship Id="rId6" Type="http://schemas.openxmlformats.org/officeDocument/2006/relationships/image" Target="../media/image6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799134" y="3181948"/>
            <a:ext cx="10850563" cy="270247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中外二班</a:t>
            </a:r>
            <a:endParaRPr lang="en-US" altLang="zh-CN" sz="2000" dirty="0"/>
          </a:p>
          <a:p>
            <a:r>
              <a:rPr lang="zh-CN" altLang="en-US" sz="2000" dirty="0"/>
              <a:t>小组成员：黄子健，张铭坤，陈圣洋</a:t>
            </a:r>
            <a:endParaRPr lang="en-US" altLang="zh-CN" sz="2000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5" y="1483256"/>
            <a:ext cx="10850562" cy="1360721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基于 </a:t>
            </a:r>
            <a:r>
              <a:rPr lang="en-US" altLang="zh-CN" dirty="0"/>
              <a:t>Python tkinter </a:t>
            </a:r>
            <a:r>
              <a:rPr lang="zh-CN" altLang="en-US" dirty="0"/>
              <a:t>与</a:t>
            </a:r>
            <a:r>
              <a:rPr lang="en-US" altLang="zh-CN" dirty="0"/>
              <a:t> MySQL</a:t>
            </a:r>
            <a:br>
              <a:rPr lang="en-US" altLang="zh-CN" dirty="0"/>
            </a:br>
            <a:r>
              <a:rPr lang="zh-CN" altLang="en-US" dirty="0"/>
              <a:t>的图书管理系统的设计与实现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256383" y="2959796"/>
            <a:ext cx="82641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813531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注册 </a:t>
            </a:r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register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1482" y="1558499"/>
            <a:ext cx="5750538" cy="1758504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输入账号密码，点击注册，若该账号名已存在数据库中的</a:t>
            </a:r>
            <a:r>
              <a:rPr lang="en-US" altLang="zh-CN" sz="1800" dirty="0"/>
              <a:t>user_table</a:t>
            </a:r>
            <a:r>
              <a:rPr lang="zh-CN" altLang="en-US" sz="1800" dirty="0"/>
              <a:t>中，不可注册；否则把新账号存入数据库，注册成功。</a:t>
            </a:r>
            <a:endParaRPr lang="zh-CN" altLang="en-US" sz="24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5E0D7AA-726F-AC5E-CD03-0666A4E0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25" y="0"/>
            <a:ext cx="3168813" cy="27242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B70F2C9-AAA1-5AFD-049F-A9FD43C55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856" y="0"/>
            <a:ext cx="2974346" cy="27242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F6612A9-DF7D-35C4-6D65-D4280008B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54" y="2868833"/>
            <a:ext cx="9561082" cy="384997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175DDE5-B210-EF33-6E7F-5AFF142DF30E}"/>
              </a:ext>
            </a:extLst>
          </p:cNvPr>
          <p:cNvSpPr txBox="1"/>
          <p:nvPr/>
        </p:nvSpPr>
        <p:spPr>
          <a:xfrm>
            <a:off x="64145" y="-388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微软雅黑"/>
                <a:cs typeface="+mj-cs"/>
              </a:rPr>
              <a:t>Root_system_func() 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微软雅黑"/>
                <a:cs typeface="+mj-cs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ea typeface="微软雅黑"/>
                <a:cs typeface="+mj-cs"/>
              </a:rPr>
              <a:t>用户登录界面模块</a:t>
            </a:r>
            <a:endParaRPr lang="zh-CN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433EE63-2CDA-FB16-FB47-174C8332DC49}"/>
                  </a:ext>
                </a:extLst>
              </p14:cNvPr>
              <p14:cNvContentPartPr/>
              <p14:nvPr/>
            </p14:nvContentPartPr>
            <p14:xfrm>
              <a:off x="2031107" y="4660098"/>
              <a:ext cx="729000" cy="3384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433EE63-2CDA-FB16-FB47-174C8332DC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8107" y="4597458"/>
                <a:ext cx="854640" cy="15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645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76" y="804914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登录 </a:t>
            </a:r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login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7876" y="1489794"/>
            <a:ext cx="2937646" cy="1758504"/>
          </a:xfrm>
        </p:spPr>
        <p:txBody>
          <a:bodyPr>
            <a:normAutofit/>
          </a:bodyPr>
          <a:lstStyle/>
          <a:p>
            <a:pPr lvl="0"/>
            <a:r>
              <a:rPr lang="zh-CN" altLang="en-US" sz="1800" dirty="0"/>
              <a:t>输入账号密码，点击登录，若该用户名存在且密码正确，成功登录；否则登录失败。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CF2274-7CDC-0396-EB46-91013667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49" y="2870765"/>
            <a:ext cx="10099970" cy="3848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1F6B3A-4BB4-C743-0389-613FDE551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562" y="0"/>
            <a:ext cx="2731669" cy="26636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3803C-1B83-C021-0F12-9BED4D0F1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231" y="0"/>
            <a:ext cx="2457576" cy="2648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CDBE36-D55E-F227-77F4-EAD64945F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859" y="0"/>
            <a:ext cx="2006703" cy="26544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F2ABFD-2C2A-2A6D-7022-C33E8A6DDD01}"/>
              </a:ext>
            </a:extLst>
          </p:cNvPr>
          <p:cNvSpPr txBox="1"/>
          <p:nvPr/>
        </p:nvSpPr>
        <p:spPr>
          <a:xfrm>
            <a:off x="0" y="-925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Root_system_func() 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用户登录界面模块</a:t>
            </a:r>
            <a:endParaRPr lang="zh-CN" alt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9541ABA-62F8-0F27-745E-6BD942714104}"/>
                  </a:ext>
                </a:extLst>
              </p14:cNvPr>
              <p14:cNvContentPartPr/>
              <p14:nvPr/>
            </p14:nvContentPartPr>
            <p14:xfrm>
              <a:off x="1877387" y="4634898"/>
              <a:ext cx="746640" cy="241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9541ABA-62F8-0F27-745E-6BD9427141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4387" y="4572258"/>
                <a:ext cx="872280" cy="14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1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789" y="626920"/>
            <a:ext cx="10850564" cy="97978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32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5511" y="1701268"/>
            <a:ext cx="10643278" cy="2724496"/>
          </a:xfrm>
        </p:spPr>
        <p:txBody>
          <a:bodyPr>
            <a:normAutofit/>
          </a:bodyPr>
          <a:lstStyle/>
          <a:p>
            <a:pPr lvl="0"/>
            <a:r>
              <a:rPr lang="zh-CN" altLang="en-US" sz="2000" dirty="0"/>
              <a:t>包含五个部分：添加书籍、删除书籍、修改书籍信息、查找书籍、退出系统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DC4BA1-6C70-D32D-47CD-2B8D0CBF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281" y="2552327"/>
            <a:ext cx="6502839" cy="37468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69A3BE-EB5A-BDA2-32F0-BB0A48F6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1" y="2264582"/>
            <a:ext cx="4774285" cy="44328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69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867" y="747673"/>
            <a:ext cx="1960591" cy="979786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添加书籍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0867" y="1546710"/>
            <a:ext cx="5429533" cy="979787"/>
          </a:xfrm>
        </p:spPr>
        <p:txBody>
          <a:bodyPr>
            <a:normAutofit/>
          </a:bodyPr>
          <a:lstStyle/>
          <a:p>
            <a:pPr lvl="0"/>
            <a:r>
              <a:rPr lang="zh-CN" altLang="en-US" sz="1700" dirty="0"/>
              <a:t>输入书名、作者、出版社、</a:t>
            </a:r>
            <a:r>
              <a:rPr lang="en-US" altLang="zh-CN" sz="1700" dirty="0"/>
              <a:t>ISBN</a:t>
            </a:r>
            <a:r>
              <a:rPr lang="zh-CN" altLang="en-US" sz="1700" dirty="0"/>
              <a:t>、价格，可以添加书籍到系统。若该书籍已存在，可选择更新该书籍信息</a:t>
            </a:r>
            <a:r>
              <a:rPr lang="zh-CN" altLang="en-US" sz="1800" dirty="0"/>
              <a:t>。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2FB481-D67D-0969-0F50-3CB9C191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67" y="2526497"/>
            <a:ext cx="10682653" cy="4254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431FA-4AFC-99FD-F869-46F98784F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" t="2669" r="-278" b="14438"/>
          <a:stretch/>
        </p:blipFill>
        <p:spPr>
          <a:xfrm>
            <a:off x="5674560" y="271593"/>
            <a:ext cx="6096000" cy="2222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9BBEB09-914E-088A-D0F2-5510C186429E}"/>
                  </a:ext>
                </a:extLst>
              </p14:cNvPr>
              <p14:cNvContentPartPr/>
              <p14:nvPr/>
            </p14:nvContentPartPr>
            <p14:xfrm>
              <a:off x="1553387" y="4861698"/>
              <a:ext cx="739800" cy="154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9BBEB09-914E-088A-D0F2-5510C18642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0747" y="4798698"/>
                <a:ext cx="865440" cy="141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999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789" y="1026989"/>
            <a:ext cx="2421620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删除</a:t>
            </a:r>
            <a:r>
              <a:rPr lang="zh-CN" altLang="en-US" sz="3200" b="1" dirty="0"/>
              <a:t>书籍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D4B36C9-5A74-C87D-F25A-88995EE4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44" y="2635742"/>
            <a:ext cx="11201427" cy="3931242"/>
          </a:xfrm>
          <a:prstGeom prst="rect">
            <a:avLst/>
          </a:prstGeom>
        </p:spPr>
      </p:pic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6D76251-E1BC-8389-B9D4-8E03B70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444" y="1984762"/>
            <a:ext cx="4955400" cy="569957"/>
          </a:xfrm>
        </p:spPr>
        <p:txBody>
          <a:bodyPr>
            <a:normAutofit/>
          </a:bodyPr>
          <a:lstStyle/>
          <a:p>
            <a:pPr lvl="0"/>
            <a:r>
              <a:rPr lang="zh-CN" altLang="en-US" sz="2000" dirty="0"/>
              <a:t>输入书名可在系统中删除对应书籍。</a:t>
            </a:r>
            <a:endParaRPr lang="zh-CN" altLang="en-US" sz="3200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FF0F8BC-DBEC-0295-A9A2-963DC53CA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886" y="90792"/>
            <a:ext cx="3340272" cy="250837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8F5C899-6164-C082-C190-CE443E607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200" y="90792"/>
            <a:ext cx="3130711" cy="2463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0163336B-49A7-049A-DCC8-0CCA949C4DE5}"/>
                  </a:ext>
                </a:extLst>
              </p14:cNvPr>
              <p14:cNvContentPartPr/>
              <p14:nvPr/>
            </p14:nvContentPartPr>
            <p14:xfrm>
              <a:off x="1917707" y="4547418"/>
              <a:ext cx="930960" cy="442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0163336B-49A7-049A-DCC8-0CCA949C4D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4707" y="4484418"/>
                <a:ext cx="1056600" cy="16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777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7305" y="984121"/>
            <a:ext cx="3190363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修改</a:t>
            </a:r>
            <a:r>
              <a:rPr lang="zh-CN" altLang="en-US" sz="3200" b="1" dirty="0"/>
              <a:t>书籍信息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6D76251-E1BC-8389-B9D4-8E03B70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1898358"/>
            <a:ext cx="5668695" cy="569957"/>
          </a:xfrm>
        </p:spPr>
        <p:txBody>
          <a:bodyPr>
            <a:normAutofit/>
          </a:bodyPr>
          <a:lstStyle/>
          <a:p>
            <a:pPr lvl="0"/>
            <a:r>
              <a:rPr lang="zh-CN" altLang="en-US" sz="2000" dirty="0"/>
              <a:t>输入书名可在系统中修改该书的所有信息。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235B8-232A-F37F-B31B-C2EF3E66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05" y="2451442"/>
            <a:ext cx="11189184" cy="4279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1EF0AA-C1D0-C499-DE60-FF3AE872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979" y="70265"/>
            <a:ext cx="4664024" cy="2346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760E93-027E-72B4-A6E6-617CA8CE4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9003" y="256596"/>
            <a:ext cx="2263458" cy="21605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FA24656-7A9F-AEA7-9854-46FD3EDE1201}"/>
                  </a:ext>
                </a:extLst>
              </p14:cNvPr>
              <p14:cNvContentPartPr/>
              <p14:nvPr/>
            </p14:nvContentPartPr>
            <p14:xfrm>
              <a:off x="1658507" y="5105778"/>
              <a:ext cx="696600" cy="417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FA24656-7A9F-AEA7-9854-46FD3EDE12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5507" y="5042778"/>
                <a:ext cx="822240" cy="16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740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455" y="896550"/>
            <a:ext cx="3190363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查询</a:t>
            </a:r>
            <a:r>
              <a:rPr lang="zh-CN" altLang="en-US" sz="3200" b="1" dirty="0"/>
              <a:t>书籍信息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6D76251-E1BC-8389-B9D4-8E03B70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3" y="1765157"/>
            <a:ext cx="9704452" cy="118280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输入书名可在系统中查询该书籍的所有信息。</a:t>
            </a:r>
            <a:r>
              <a:rPr lang="en-US" altLang="zh-CN" sz="2000" dirty="0"/>
              <a:t>search_book </a:t>
            </a:r>
            <a:r>
              <a:rPr lang="zh-CN" altLang="en-US" sz="2000" dirty="0"/>
              <a:t>函数 ，负责查找操作：</a:t>
            </a:r>
            <a:endParaRPr lang="zh-CN" altLang="en-US" sz="3200" dirty="0"/>
          </a:p>
          <a:p>
            <a:pPr lvl="0"/>
            <a:endParaRPr lang="en-US" altLang="zh-CN" sz="1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F519A0-851F-CFDA-05C2-8DB4A21B0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11" y="2356558"/>
            <a:ext cx="9704452" cy="4187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AA7A7A2-8C9F-7684-9CC1-7442348DE04A}"/>
                  </a:ext>
                </a:extLst>
              </p14:cNvPr>
              <p14:cNvContentPartPr/>
              <p14:nvPr/>
            </p14:nvContentPartPr>
            <p14:xfrm>
              <a:off x="2046947" y="4150338"/>
              <a:ext cx="414000" cy="33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AA7A7A2-8C9F-7684-9CC1-7442348DE0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8307" y="4141338"/>
                <a:ext cx="431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71256EB-8E83-45A2-67B3-B139CFF7F52B}"/>
                  </a:ext>
                </a:extLst>
              </p14:cNvPr>
              <p14:cNvContentPartPr/>
              <p14:nvPr/>
            </p14:nvContentPartPr>
            <p14:xfrm>
              <a:off x="2079707" y="4150338"/>
              <a:ext cx="961200" cy="41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71256EB-8E83-45A2-67B3-B139CFF7F5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6707" y="4087698"/>
                <a:ext cx="1086840" cy="16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938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823" y="988456"/>
            <a:ext cx="3190363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查询</a:t>
            </a:r>
            <a:r>
              <a:rPr lang="zh-CN" altLang="en-US" sz="3200" b="1" dirty="0"/>
              <a:t>书籍信息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6D76251-E1BC-8389-B9D4-8E03B70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212" y="2068377"/>
            <a:ext cx="9704452" cy="118280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book_window </a:t>
            </a:r>
            <a:r>
              <a:rPr lang="zh-CN" altLang="en-US" sz="2400" dirty="0"/>
              <a:t>函数 ，负责打开书籍信息页面：</a:t>
            </a:r>
            <a:endParaRPr lang="zh-CN" altLang="en-US" sz="3600" dirty="0"/>
          </a:p>
          <a:p>
            <a:pPr lvl="0"/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040AE-9002-2ECA-2C0E-3F56EA830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12" y="2799053"/>
            <a:ext cx="11001384" cy="3819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E25364-47EA-3CE9-984B-4676ED7A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583" y="1443182"/>
            <a:ext cx="5541084" cy="3152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70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224" y="1955166"/>
            <a:ext cx="3190363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退出系统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E80E98-7947-440E-1856-AF48110B5FB8}"/>
              </a:ext>
            </a:extLst>
          </p:cNvPr>
          <p:cNvSpPr txBox="1"/>
          <p:nvPr/>
        </p:nvSpPr>
        <p:spPr>
          <a:xfrm>
            <a:off x="0" y="397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-apple-system"/>
              </a:rPr>
              <a:t>System_func()</a:t>
            </a:r>
            <a:br>
              <a:rPr lang="en-US" altLang="zh-CN" sz="20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2000" b="1" dirty="0">
                <a:solidFill>
                  <a:srgbClr val="000000"/>
                </a:solidFill>
                <a:latin typeface="-apple-system"/>
              </a:rPr>
              <a:t>图书管理系统主界面模块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4D0B43-B2C2-061E-F1C4-E5B4C7E06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907" y="542196"/>
            <a:ext cx="3657795" cy="29526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6D0A8C-CAC2-519B-704F-92545F67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39" y="542196"/>
            <a:ext cx="3759076" cy="29664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4105CA-46F1-1B7D-3749-D022F17B8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24" y="3674918"/>
            <a:ext cx="11220319" cy="2767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97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789" y="1117855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系统的数据存储模块</a:t>
            </a:r>
            <a:endParaRPr lang="zh-CN" altLang="en-US" sz="32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587195-F4BC-B32D-343C-88601B0AC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283" y="3635520"/>
            <a:ext cx="3680645" cy="27053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594B64-9852-5906-0ACA-2A5663F249D2}"/>
              </a:ext>
            </a:extLst>
          </p:cNvPr>
          <p:cNvSpPr txBox="1"/>
          <p:nvPr/>
        </p:nvSpPr>
        <p:spPr>
          <a:xfrm>
            <a:off x="515789" y="2416158"/>
            <a:ext cx="582836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2400" dirty="0"/>
              <a:t>本系统采用</a:t>
            </a:r>
            <a:r>
              <a:rPr lang="en-US" altLang="zh-CN" sz="2400" dirty="0"/>
              <a:t>MySQL</a:t>
            </a:r>
            <a:r>
              <a:rPr lang="zh-CN" altLang="en-US" sz="2400" dirty="0"/>
              <a:t>数据库实现数据的存储：</a:t>
            </a:r>
            <a:endParaRPr lang="en-US" altLang="zh-CN" sz="2400" dirty="0"/>
          </a:p>
          <a:p>
            <a:pPr lvl="0"/>
            <a:endParaRPr lang="en-US" altLang="zh-CN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将信息存储在数据库表中，安全性高；</a:t>
            </a:r>
            <a:endParaRPr lang="en-US" altLang="zh-CN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可用</a:t>
            </a:r>
            <a:r>
              <a:rPr lang="en-US" altLang="zh-CN" sz="2400" dirty="0"/>
              <a:t>SQL</a:t>
            </a:r>
            <a:r>
              <a:rPr lang="zh-CN" altLang="en-US" sz="2400" dirty="0"/>
              <a:t>语句对数据进行增删改查，可维护性高；</a:t>
            </a:r>
            <a:endParaRPr lang="en-US" altLang="zh-CN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可以更清晰地看到数据的结构和组织方式，可读性高。</a:t>
            </a:r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4535FA-E402-824C-6792-97E3881952B8}"/>
              </a:ext>
            </a:extLst>
          </p:cNvPr>
          <p:cNvSpPr txBox="1"/>
          <p:nvPr/>
        </p:nvSpPr>
        <p:spPr>
          <a:xfrm>
            <a:off x="7453995" y="2275154"/>
            <a:ext cx="46775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Library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有两张表：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存储用户信息的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user_table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存储书籍信息的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book_table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B444BD-01D3-9D50-A62D-D90D8ADF3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08" y="787552"/>
            <a:ext cx="2064520" cy="1353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712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5F13-E0AB-427D-8EBC-F5041748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29" y="1128501"/>
            <a:ext cx="10850564" cy="501162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项目简介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D8714-6F1D-4D66-A83B-C88156E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C4389F-E7A8-3F98-8ADC-CB06E31C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8" y="3260716"/>
            <a:ext cx="11008872" cy="5265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9EAECB-65E1-E98F-D2BD-0DBA05C13B83}"/>
              </a:ext>
            </a:extLst>
          </p:cNvPr>
          <p:cNvSpPr txBox="1"/>
          <p:nvPr/>
        </p:nvSpPr>
        <p:spPr>
          <a:xfrm>
            <a:off x="566529" y="1920167"/>
            <a:ext cx="106797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本图书管理系统是基于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Python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编程语言、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tkinter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图形化用户界面库、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MySQL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数据库开发的小型项目，旨在帮助机构或个人实现对书籍的高效管理和查询。</a:t>
            </a:r>
          </a:p>
          <a:p>
            <a:endParaRPr lang="zh-CN" altLang="en-US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本系统具有交互性和可视性的特点，拥有注册登录、添加书籍、删除书籍、修改书籍信息、查询书籍信息等基本功能，是一款轻量级、易于使用的应用程序。由于使用了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tkinter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图形化界面库，用户可以轻松地浏览和使用该系统。系统具有美观的界面、友好的操作流程、快速的数据访问速度和稳定的数据管理工具，用户可以用它方便地管理自己的图书数据。</a:t>
            </a:r>
          </a:p>
          <a:p>
            <a:endParaRPr lang="zh-CN" altLang="en-US" sz="24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-apple-system"/>
              </a:rPr>
              <a:t>总之，本图书管理系统通过提供一系列功能和良好的用户体验，使得用户可以快速、精确地管理和查询书籍信息，提高操作效率，方便管理工作。如果需要，该系统还可以在此基础上进行扩展、升级和改进，以满足更全面的需求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72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E4DA50-06BB-A906-128A-87350D350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89" y="2971520"/>
            <a:ext cx="6866990" cy="32420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0BCE73-0D57-E9FC-10F9-07A4A01905F0}"/>
              </a:ext>
            </a:extLst>
          </p:cNvPr>
          <p:cNvSpPr txBox="1"/>
          <p:nvPr/>
        </p:nvSpPr>
        <p:spPr>
          <a:xfrm>
            <a:off x="5244089" y="2140085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-apple-system"/>
              </a:rPr>
              <a:t>book_table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中存储的书籍信息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D2DA31-7CEF-42F1-4A98-4846E745F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85" y="2953593"/>
            <a:ext cx="4830435" cy="27351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FA7C4CB-1C26-7857-9505-02362C9C62AA}"/>
              </a:ext>
            </a:extLst>
          </p:cNvPr>
          <p:cNvSpPr txBox="1"/>
          <p:nvPr/>
        </p:nvSpPr>
        <p:spPr>
          <a:xfrm>
            <a:off x="218485" y="2140085"/>
            <a:ext cx="47500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-apple-system"/>
              </a:rPr>
              <a:t>user_table 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中存储的用户名与密码</a:t>
            </a:r>
            <a:endParaRPr lang="zh-CN" altLang="en-US" sz="24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B45634F-E67C-56CF-19FB-8E4C635F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89" y="1117855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系统的数据存储模块</a:t>
            </a:r>
            <a:endParaRPr lang="zh-CN" altLang="en-US" sz="32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090773-A3DE-AC00-4F68-D669F004B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08" y="787552"/>
            <a:ext cx="2064520" cy="1353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035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789" y="1117855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系统的数据存储模块</a:t>
            </a:r>
            <a:endParaRPr lang="zh-CN" altLang="en-US" sz="32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594B64-9852-5906-0ACA-2A5663F249D2}"/>
              </a:ext>
            </a:extLst>
          </p:cNvPr>
          <p:cNvSpPr txBox="1"/>
          <p:nvPr/>
        </p:nvSpPr>
        <p:spPr>
          <a:xfrm>
            <a:off x="575511" y="2097641"/>
            <a:ext cx="5881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2400" dirty="0"/>
              <a:t>Python </a:t>
            </a:r>
            <a:r>
              <a:rPr lang="zh-CN" altLang="en-US" sz="2400" dirty="0"/>
              <a:t>通过库 </a:t>
            </a:r>
            <a:r>
              <a:rPr lang="en-US" altLang="zh-CN" sz="2400" dirty="0"/>
              <a:t>pymysql </a:t>
            </a:r>
            <a:r>
              <a:rPr lang="zh-CN" altLang="en-US" sz="2400" dirty="0"/>
              <a:t>连接与操作数据库：</a:t>
            </a:r>
            <a:endParaRPr lang="en-US" altLang="zh-CN" sz="2400" dirty="0"/>
          </a:p>
          <a:p>
            <a:pPr lvl="0"/>
            <a:endParaRPr lang="en-US" altLang="zh-CN" sz="2400" dirty="0"/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B444BD-01D3-9D50-A62D-D90D8ADF3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08" y="787552"/>
            <a:ext cx="2064520" cy="13539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1BDF96-1A87-7A29-EB57-4F8C1640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30" y="2611271"/>
            <a:ext cx="9679669" cy="3312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76A2AA7-39D8-9A59-2E18-4E9E89DFA1A4}"/>
                  </a:ext>
                </a:extLst>
              </p14:cNvPr>
              <p14:cNvContentPartPr/>
              <p14:nvPr/>
            </p14:nvContentPartPr>
            <p14:xfrm>
              <a:off x="2087267" y="4206858"/>
              <a:ext cx="1276920" cy="824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76A2AA7-39D8-9A59-2E18-4E9E89DFA1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4627" y="4143858"/>
                <a:ext cx="1402560" cy="20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676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77" y="677355"/>
            <a:ext cx="10850564" cy="97978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root_system()</a:t>
            </a:r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、</a:t>
            </a:r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user_system()</a:t>
            </a:r>
            <a:br>
              <a:rPr lang="en-US" altLang="zh-CN" sz="32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图形化操作界面模块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6777" y="1987950"/>
            <a:ext cx="4271838" cy="5002025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/>
              <a:t>本系统使用</a:t>
            </a:r>
            <a:r>
              <a:rPr lang="en-US" altLang="zh-CN" sz="2400" dirty="0"/>
              <a:t>tkinter</a:t>
            </a:r>
            <a:r>
              <a:rPr lang="zh-CN" altLang="en-US" sz="2400" dirty="0"/>
              <a:t>库中的</a:t>
            </a:r>
            <a:r>
              <a:rPr lang="en-US" altLang="zh-CN" sz="2400" i="0" dirty="0">
                <a:effectLst/>
                <a:latin typeface="-apple-system"/>
              </a:rPr>
              <a:t>Button</a:t>
            </a:r>
            <a:r>
              <a:rPr lang="zh-CN" altLang="en-US" sz="2400" i="0" dirty="0">
                <a:effectLst/>
                <a:latin typeface="-apple-system"/>
              </a:rPr>
              <a:t>、</a:t>
            </a:r>
            <a:r>
              <a:rPr lang="en-US" altLang="zh-CN" sz="2400" i="0" dirty="0">
                <a:effectLst/>
                <a:latin typeface="-apple-system"/>
              </a:rPr>
              <a:t>Entry</a:t>
            </a:r>
            <a:r>
              <a:rPr lang="zh-CN" altLang="en-US" sz="2400" i="0" dirty="0">
                <a:effectLst/>
                <a:latin typeface="-apple-system"/>
              </a:rPr>
              <a:t>、</a:t>
            </a:r>
            <a:r>
              <a:rPr lang="en-US" altLang="zh-CN" sz="2400" i="0" dirty="0">
                <a:effectLst/>
                <a:latin typeface="-apple-system"/>
              </a:rPr>
              <a:t>Frame</a:t>
            </a:r>
            <a:r>
              <a:rPr lang="zh-CN" altLang="en-US" sz="2400" i="0" dirty="0">
                <a:effectLst/>
                <a:latin typeface="-apple-system"/>
              </a:rPr>
              <a:t>、</a:t>
            </a:r>
            <a:r>
              <a:rPr lang="en-US" altLang="zh-CN" sz="2400" i="0" dirty="0">
                <a:effectLst/>
                <a:latin typeface="-apple-system"/>
              </a:rPr>
              <a:t>Notebook</a:t>
            </a:r>
            <a:r>
              <a:rPr lang="zh-CN" altLang="en-US" sz="2400" dirty="0">
                <a:latin typeface="-apple-system"/>
              </a:rPr>
              <a:t>、</a:t>
            </a:r>
            <a:r>
              <a:rPr lang="en-US" altLang="zh-CN" sz="2400" i="0" dirty="0">
                <a:effectLst/>
                <a:latin typeface="-apple-system"/>
              </a:rPr>
              <a:t>Label</a:t>
            </a:r>
            <a:r>
              <a:rPr lang="zh-CN" altLang="en-US" sz="2400" i="0" dirty="0">
                <a:effectLst/>
                <a:latin typeface="-apple-system"/>
              </a:rPr>
              <a:t>、</a:t>
            </a:r>
            <a:r>
              <a:rPr lang="en-US" altLang="zh-CN" sz="2400" i="0" dirty="0">
                <a:effectLst/>
                <a:latin typeface="-apple-system"/>
              </a:rPr>
              <a:t>MessageBox</a:t>
            </a:r>
            <a:r>
              <a:rPr lang="zh-CN" altLang="en-US" sz="2400" i="0" dirty="0">
                <a:effectLst/>
                <a:latin typeface="-apple-system"/>
              </a:rPr>
              <a:t>等组件，构造图形化操作界面。</a:t>
            </a:r>
            <a:endParaRPr lang="en-US" altLang="zh-CN" sz="2400" i="0" dirty="0">
              <a:effectLst/>
              <a:latin typeface="-apple-system"/>
            </a:endParaRPr>
          </a:p>
          <a:p>
            <a:pPr lvl="0"/>
            <a:endParaRPr lang="en-US" altLang="zh-CN" sz="2400" i="0" dirty="0">
              <a:effectLst/>
              <a:latin typeface="-apple-system"/>
            </a:endParaRPr>
          </a:p>
          <a:p>
            <a:pPr lvl="0"/>
            <a:r>
              <a:rPr lang="zh-CN" altLang="en-US" sz="2400" i="0" dirty="0">
                <a:effectLst/>
                <a:latin typeface="-apple-system"/>
              </a:rPr>
              <a:t>使用了</a:t>
            </a:r>
            <a:r>
              <a:rPr lang="en-US" altLang="zh-CN" sz="2400" dirty="0"/>
              <a:t>ttkbootstrap</a:t>
            </a:r>
            <a:r>
              <a:rPr lang="zh-CN" altLang="en-US" sz="2400" dirty="0"/>
              <a:t>库的美化功能，使界面更美观舒适，优化用户体验。</a:t>
            </a:r>
            <a:endParaRPr lang="en-US" altLang="zh-CN" sz="2400" i="0" dirty="0">
              <a:effectLst/>
              <a:latin typeface="-apple-system"/>
            </a:endParaRPr>
          </a:p>
          <a:p>
            <a:pPr lvl="0"/>
            <a:r>
              <a:rPr lang="en-US" altLang="zh-CN" sz="2400" i="0" dirty="0">
                <a:effectLst/>
                <a:latin typeface="-apple-system"/>
              </a:rPr>
              <a:t>	</a:t>
            </a:r>
            <a:endParaRPr lang="zh-CN" alt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897DBA4-8500-7277-AFC2-726DD5A1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39" y="3671031"/>
            <a:ext cx="6119247" cy="29037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8058962-C779-83AC-6331-6856C32D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76" y="383035"/>
            <a:ext cx="5212810" cy="304596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3C6773A-5EB1-8E81-7519-5A3A2893D6EF}"/>
              </a:ext>
            </a:extLst>
          </p:cNvPr>
          <p:cNvSpPr txBox="1"/>
          <p:nvPr/>
        </p:nvSpPr>
        <p:spPr>
          <a:xfrm>
            <a:off x="8141716" y="677355"/>
            <a:ext cx="347477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altLang="zh-CN" sz="2400" dirty="0">
                <a:solidFill>
                  <a:schemeClr val="bg1"/>
                </a:solidFill>
              </a:rPr>
              <a:t>root_system </a:t>
            </a:r>
            <a:r>
              <a:rPr lang="zh-CN" altLang="en-US" sz="2400" dirty="0">
                <a:solidFill>
                  <a:schemeClr val="bg1"/>
                </a:solidFill>
              </a:rPr>
              <a:t>登录界面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algn="r"/>
            <a:r>
              <a:rPr lang="zh-CN" altLang="en-US" sz="2400" dirty="0">
                <a:solidFill>
                  <a:schemeClr val="bg1"/>
                </a:solidFill>
              </a:rPr>
              <a:t>部分代码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/>
            <a:endParaRPr lang="en-US" altLang="zh-CN" sz="2400" dirty="0"/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E576E9-E68B-5492-86B3-4ECB17CB972E}"/>
              </a:ext>
            </a:extLst>
          </p:cNvPr>
          <p:cNvSpPr txBox="1"/>
          <p:nvPr/>
        </p:nvSpPr>
        <p:spPr>
          <a:xfrm>
            <a:off x="6770647" y="3928482"/>
            <a:ext cx="49690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altLang="zh-CN" sz="2400" dirty="0">
                <a:solidFill>
                  <a:schemeClr val="bg1"/>
                </a:solidFill>
              </a:rPr>
              <a:t>system(username)</a:t>
            </a:r>
            <a:r>
              <a:rPr lang="zh-CN" altLang="en-US" sz="2400" dirty="0">
                <a:solidFill>
                  <a:schemeClr val="bg1"/>
                </a:solidFill>
              </a:rPr>
              <a:t>管理系统主界面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algn="r"/>
            <a:r>
              <a:rPr lang="zh-CN" altLang="en-US" sz="2400" dirty="0">
                <a:solidFill>
                  <a:schemeClr val="bg1"/>
                </a:solidFill>
              </a:rPr>
              <a:t>部分代码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E58CE6F-410E-0183-EC1D-3CD082DC6F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434" y="5698821"/>
            <a:ext cx="1548152" cy="858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380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646095"/>
            <a:ext cx="5387332" cy="8658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版本优化过程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8799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63" y="570782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第一版 控制台版本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1363" y="1461039"/>
            <a:ext cx="6153349" cy="5442234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en-US" sz="2400" dirty="0"/>
              <a:t>第一版系统在用户交互上使用了最原始的</a:t>
            </a:r>
            <a:r>
              <a:rPr lang="en-US" altLang="zh-CN" sz="2400" dirty="0"/>
              <a:t>python</a:t>
            </a:r>
            <a:r>
              <a:rPr lang="zh-CN" altLang="en-US" sz="2400" dirty="0"/>
              <a:t>控制台，使用</a:t>
            </a:r>
            <a:r>
              <a:rPr lang="en-US" altLang="zh-CN" sz="2400" dirty="0"/>
              <a:t>JSON</a:t>
            </a:r>
            <a:r>
              <a:rPr lang="zh-CN" altLang="en-US" sz="2400" dirty="0"/>
              <a:t>文件来存储与读取用户信息与书籍信息。</a:t>
            </a:r>
            <a:endParaRPr lang="en-US" altLang="zh-CN" sz="2400" dirty="0"/>
          </a:p>
          <a:p>
            <a:pPr lvl="0"/>
            <a:r>
              <a:rPr lang="zh-CN" altLang="en-US" sz="2400" dirty="0"/>
              <a:t>不足：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需要在命令行中输入和输出信息，没有一个简洁直观的图形化操作界面，用户体验不好。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只能以</a:t>
            </a:r>
            <a:r>
              <a:rPr lang="en-US" altLang="zh-CN" sz="2400" dirty="0"/>
              <a:t>JSON</a:t>
            </a:r>
            <a:r>
              <a:rPr lang="zh-CN" altLang="en-US" sz="2400" dirty="0"/>
              <a:t>文件格式存储数据，数据缺乏结构性，数据存储规模小，且不支持集成的查询和复杂的数据操作。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D34FAD-DB51-B201-6793-78CC22BDA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127" y="97655"/>
            <a:ext cx="4717119" cy="32193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A265530-2188-7447-8D8D-C0B2F015BDBC}"/>
              </a:ext>
            </a:extLst>
          </p:cNvPr>
          <p:cNvSpPr txBox="1"/>
          <p:nvPr/>
        </p:nvSpPr>
        <p:spPr>
          <a:xfrm>
            <a:off x="8732002" y="1060675"/>
            <a:ext cx="3220244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zh-CN" altLang="en-US" sz="2000" dirty="0">
                <a:solidFill>
                  <a:schemeClr val="bg1"/>
                </a:solidFill>
              </a:rPr>
              <a:t>交互界面：控制台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/>
            <a:r>
              <a:rPr lang="zh-CN" altLang="en-US" sz="2000" dirty="0">
                <a:solidFill>
                  <a:schemeClr val="bg1"/>
                </a:solidFill>
              </a:rPr>
              <a:t>数据存储：</a:t>
            </a:r>
            <a:r>
              <a:rPr lang="en-US" altLang="zh-CN" sz="2000" dirty="0">
                <a:solidFill>
                  <a:schemeClr val="bg1"/>
                </a:solidFill>
              </a:rPr>
              <a:t>JSON</a:t>
            </a:r>
            <a:r>
              <a:rPr lang="zh-CN" altLang="en-US" sz="2000" dirty="0">
                <a:solidFill>
                  <a:schemeClr val="bg1"/>
                </a:solidFill>
              </a:rPr>
              <a:t>文件</a:t>
            </a:r>
            <a:endParaRPr lang="en-US" altLang="zh-CN" sz="2000" dirty="0"/>
          </a:p>
          <a:p>
            <a:pPr lvl="0" algn="r"/>
            <a:endParaRPr lang="en-US" altLang="zh-CN" sz="2400" dirty="0"/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B40169C-F9A2-4520-99FD-E99373959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127" y="3390763"/>
            <a:ext cx="4717119" cy="346723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4EA1A34-D8A7-710D-C386-09F408933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815" y="1793925"/>
            <a:ext cx="2671431" cy="1523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022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63" y="567291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第二版 </a:t>
            </a:r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tkinter</a:t>
            </a:r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版本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4171" y="1677646"/>
            <a:ext cx="6898900" cy="4855129"/>
          </a:xfrm>
        </p:spPr>
        <p:txBody>
          <a:bodyPr>
            <a:normAutofit/>
          </a:bodyPr>
          <a:lstStyle/>
          <a:p>
            <a:pPr lvl="0"/>
            <a:r>
              <a:rPr lang="zh-CN" altLang="en-US" sz="2800" dirty="0"/>
              <a:t>第二版系统针对</a:t>
            </a:r>
            <a:r>
              <a:rPr lang="en-US" altLang="zh-CN" sz="2800" dirty="0"/>
              <a:t>GUI</a:t>
            </a:r>
            <a:r>
              <a:rPr lang="zh-CN" altLang="en-US" sz="2800" dirty="0"/>
              <a:t>问题，使用</a:t>
            </a:r>
            <a:r>
              <a:rPr lang="en-US" altLang="zh-CN" sz="2800" dirty="0"/>
              <a:t>tkinter</a:t>
            </a:r>
            <a:r>
              <a:rPr lang="zh-CN" altLang="en-US" sz="2800" dirty="0"/>
              <a:t>的图形用户界面以代替控制台的命令行界面，改善了用户体验。</a:t>
            </a:r>
            <a:endParaRPr lang="en-US" altLang="zh-CN" sz="2800" dirty="0"/>
          </a:p>
          <a:p>
            <a:pPr lvl="0"/>
            <a:r>
              <a:rPr lang="zh-CN" altLang="en-US" sz="2800" dirty="0"/>
              <a:t>不足：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tkinter</a:t>
            </a:r>
            <a:r>
              <a:rPr lang="zh-CN" altLang="en-US" sz="2800" dirty="0"/>
              <a:t>默认的图形化界面原始、粗糙，不够美观，用户体验依旧不够好。</a:t>
            </a:r>
            <a:endParaRPr lang="en-US" altLang="zh-CN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JSON</a:t>
            </a:r>
            <a:r>
              <a:rPr lang="zh-CN" altLang="en-US" sz="2800" dirty="0"/>
              <a:t>文件格式存储数据的问题依然存在。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A754AA-C3B8-DDEA-1E99-1F33C2E6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728" y="3317003"/>
            <a:ext cx="4196761" cy="33550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BF425-666A-C3F9-F643-9CD0AFF73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64" y="126752"/>
            <a:ext cx="4196761" cy="33021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5B06A2D-0D7A-413C-188C-8CC7089B315F}"/>
              </a:ext>
            </a:extLst>
          </p:cNvPr>
          <p:cNvSpPr txBox="1"/>
          <p:nvPr/>
        </p:nvSpPr>
        <p:spPr>
          <a:xfrm>
            <a:off x="8036648" y="567291"/>
            <a:ext cx="34747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zh-CN" altLang="en-US" sz="2400" dirty="0"/>
              <a:t>交互界面：</a:t>
            </a:r>
            <a:r>
              <a:rPr lang="en-US" altLang="zh-CN" sz="2400" dirty="0"/>
              <a:t>tkinter</a:t>
            </a:r>
          </a:p>
          <a:p>
            <a:pPr lvl="0"/>
            <a:endParaRPr lang="en-US" altLang="zh-CN" sz="2400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363" y="587827"/>
            <a:ext cx="10850564" cy="979786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第三版 数据库版本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9981" y="1663830"/>
            <a:ext cx="5625230" cy="519417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600" dirty="0"/>
              <a:t>第三版系统最大的改动是使用了</a:t>
            </a:r>
            <a:r>
              <a:rPr lang="en-US" altLang="zh-CN" sz="2600" dirty="0"/>
              <a:t>MySQL</a:t>
            </a:r>
            <a:r>
              <a:rPr lang="zh-CN" altLang="en-US" sz="2600" dirty="0"/>
              <a:t>数据库来存储和管理用户和书籍数据。</a:t>
            </a:r>
            <a:r>
              <a:rPr lang="en-US" altLang="zh-CN" sz="2600" dirty="0"/>
              <a:t>MySQL</a:t>
            </a:r>
            <a:r>
              <a:rPr lang="zh-CN" altLang="en-US" sz="2600" dirty="0"/>
              <a:t>可靠的数据存储、高效的数据管理能力，能够满足图书管理系统需要的数据处理和持久化需求，彻底解决了数据存储问题。</a:t>
            </a:r>
            <a:endParaRPr lang="en-US" altLang="zh-CN" sz="2600" dirty="0"/>
          </a:p>
          <a:p>
            <a:endParaRPr lang="en-US" altLang="zh-CN" sz="2600" dirty="0"/>
          </a:p>
          <a:p>
            <a:r>
              <a:rPr lang="zh-CN" altLang="en-US" sz="2600" dirty="0"/>
              <a:t>此外，第三版使用了</a:t>
            </a:r>
            <a:r>
              <a:rPr lang="en-US" altLang="zh-CN" sz="2600" dirty="0"/>
              <a:t>ttkbootstrap</a:t>
            </a:r>
            <a:r>
              <a:rPr lang="zh-CN" altLang="en-US" sz="2600" dirty="0"/>
              <a:t>来美化</a:t>
            </a:r>
            <a:r>
              <a:rPr lang="en-US" altLang="zh-CN" sz="2600" dirty="0"/>
              <a:t>GUI</a:t>
            </a:r>
            <a:r>
              <a:rPr lang="zh-CN" altLang="en-US" sz="2600" dirty="0"/>
              <a:t>框架，使用了交互性弹窗功能，修改了更新信息、查询书籍、退出系统等功能的细节，并完成了各功能模块与接口的封装等等。第三版即本系统的最终版本。</a:t>
            </a:r>
            <a:endParaRPr lang="en-US" altLang="zh-CN" sz="2600" dirty="0"/>
          </a:p>
          <a:p>
            <a:pPr lvl="0"/>
            <a:endParaRPr lang="zh-CN" altLang="en-US" sz="24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FA2DE50-A5F9-DB96-B30A-CFABA15E0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153"/>
          <a:stretch/>
        </p:blipFill>
        <p:spPr>
          <a:xfrm>
            <a:off x="7972651" y="3184119"/>
            <a:ext cx="4047215" cy="36754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A754AA-C3B8-DDEA-1E99-1F33C2E63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82" r="24598"/>
          <a:stretch/>
        </p:blipFill>
        <p:spPr>
          <a:xfrm>
            <a:off x="6287203" y="3247449"/>
            <a:ext cx="2686639" cy="354882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FCC4DC2-930D-CCAC-7CC7-6F428AFFAB92}"/>
              </a:ext>
            </a:extLst>
          </p:cNvPr>
          <p:cNvSpPr txBox="1"/>
          <p:nvPr/>
        </p:nvSpPr>
        <p:spPr>
          <a:xfrm>
            <a:off x="5392541" y="3681263"/>
            <a:ext cx="3474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zh-CN" altLang="en-US" sz="2400" dirty="0"/>
              <a:t>第二版的界面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589649-383B-0DDF-9407-DD23F6EFD1EC}"/>
              </a:ext>
            </a:extLst>
          </p:cNvPr>
          <p:cNvSpPr txBox="1"/>
          <p:nvPr/>
        </p:nvSpPr>
        <p:spPr>
          <a:xfrm>
            <a:off x="8365863" y="3678804"/>
            <a:ext cx="3474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zh-CN" altLang="en-US" sz="2400" dirty="0"/>
              <a:t>第三版的界面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C28ADFC-EE92-03D0-1D54-656CF05C4A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346" b="-1"/>
          <a:stretch/>
        </p:blipFill>
        <p:spPr>
          <a:xfrm>
            <a:off x="6245872" y="1235241"/>
            <a:ext cx="2207828" cy="16574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5EACFE6-3442-0B46-DB6E-141B123AF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19" y="1060097"/>
            <a:ext cx="2353386" cy="194763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5E5C25-D12D-78B3-2D7F-E3555442BD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50142" y="1545693"/>
            <a:ext cx="1017935" cy="808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871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429278"/>
            <a:ext cx="5387332" cy="8658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项目演示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7784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pic>
        <p:nvPicPr>
          <p:cNvPr id="8" name="lv_0_20230601040949">
            <a:hlinkClick r:id="" action="ppaction://media"/>
            <a:extLst>
              <a:ext uri="{FF2B5EF4-FFF2-40B4-BE49-F238E27FC236}">
                <a16:creationId xmlns:a16="http://schemas.microsoft.com/office/drawing/2014/main" id="{670E9A35-B362-D97E-E6A7-6BEF310DF2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969" y="38632"/>
            <a:ext cx="11378242" cy="6819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451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646095"/>
            <a:ext cx="5387332" cy="8658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小组分工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4624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5F13-E0AB-427D-8EBC-F5041748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29" y="852734"/>
            <a:ext cx="10850564" cy="501162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项目开发的工具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D8714-6F1D-4D66-A83B-C88156E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A11448-7061-B7BC-EB27-D315C933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7" y="3322041"/>
            <a:ext cx="10947997" cy="4802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9EAECB-65E1-E98F-D2BD-0DBA05C13B83}"/>
              </a:ext>
            </a:extLst>
          </p:cNvPr>
          <p:cNvSpPr txBox="1"/>
          <p:nvPr/>
        </p:nvSpPr>
        <p:spPr>
          <a:xfrm>
            <a:off x="566529" y="1725645"/>
            <a:ext cx="73052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200" dirty="0"/>
              <a:t>Python 3.10.7</a:t>
            </a:r>
          </a:p>
          <a:p>
            <a:r>
              <a:rPr lang="en-US" altLang="zh-CN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  <a:r>
              <a:rPr lang="zh-CN" altLang="en-US" sz="2200" b="0" i="0" dirty="0">
                <a:solidFill>
                  <a:srgbClr val="333333"/>
                </a:solidFill>
                <a:effectLst/>
                <a:latin typeface="-apple-system"/>
              </a:rPr>
              <a:t>：</a:t>
            </a:r>
            <a:r>
              <a:rPr lang="en-US" altLang="zh-CN" sz="2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PyCharmProgramme</a:t>
            </a:r>
            <a:endParaRPr lang="en-US" altLang="zh-CN" sz="2200" dirty="0"/>
          </a:p>
          <a:p>
            <a:r>
              <a:rPr lang="en-US" altLang="zh-CN" sz="2200" dirty="0"/>
              <a:t>Python</a:t>
            </a:r>
            <a:r>
              <a:rPr lang="zh-CN" altLang="en-US" sz="2200" dirty="0"/>
              <a:t>具有简单易学、优美简洁、生产力高等特点，适用于快速开发、原型设计和数据分析。在本图书管理系统的开发中，</a:t>
            </a:r>
            <a:r>
              <a:rPr lang="en-US" altLang="zh-CN" sz="2200" dirty="0"/>
              <a:t>Python</a:t>
            </a:r>
            <a:r>
              <a:rPr lang="zh-CN" altLang="en-US" sz="2200" dirty="0"/>
              <a:t>语言可以快速搭建项目基础、快速开发、易于调试、易于维护，能够有效满足开发周期短、开发效率高等需求。</a:t>
            </a:r>
            <a:endParaRPr lang="en-US" altLang="zh-CN" sz="2200" dirty="0"/>
          </a:p>
          <a:p>
            <a:endParaRPr lang="en-US" altLang="zh-CN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200" dirty="0"/>
              <a:t>Tkinter</a:t>
            </a:r>
          </a:p>
          <a:p>
            <a:r>
              <a:rPr lang="en-US" altLang="zh-CN" sz="2200" dirty="0"/>
              <a:t>Tkinter</a:t>
            </a:r>
            <a:r>
              <a:rPr lang="zh-CN" altLang="en-US" sz="2200" dirty="0"/>
              <a:t>是</a:t>
            </a:r>
            <a:r>
              <a:rPr lang="en-US" altLang="zh-CN" sz="2200" dirty="0"/>
              <a:t>Python</a:t>
            </a:r>
            <a:r>
              <a:rPr lang="zh-CN" altLang="en-US" sz="2200" dirty="0"/>
              <a:t>自带的标准图形用户界面库，具有平台无关性、易于学习和使用、易于集成等特点。在本图书管理系统的开发中，使用</a:t>
            </a:r>
            <a:r>
              <a:rPr lang="en-US" altLang="zh-CN" sz="2200" dirty="0"/>
              <a:t>Tkinter</a:t>
            </a:r>
            <a:r>
              <a:rPr lang="zh-CN" altLang="en-US" sz="2200" dirty="0"/>
              <a:t>可以快速构建出美观的用户界面、灵活、实用的开发工具，让图书管理系统拥有更加人性化和易操作的特性。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4A5E62-77A2-CF76-7B5B-87627F17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25" y="1954304"/>
            <a:ext cx="1946137" cy="2112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00B99A-266B-9925-E8F0-793E84588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50" y="4667102"/>
            <a:ext cx="2827786" cy="156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588FAF36-9B7D-1339-73CB-D0BDE3DA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21" y="1374692"/>
            <a:ext cx="6292779" cy="519417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张铭坤：提出项目方向，设计框架，编写核心功能的代码，第一版的设计者。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陈圣洋：设计</a:t>
            </a:r>
            <a:r>
              <a:rPr lang="en-US" altLang="zh-CN" sz="2400" dirty="0"/>
              <a:t>UML</a:t>
            </a:r>
            <a:r>
              <a:rPr lang="zh-CN" altLang="en-US" sz="2400" dirty="0"/>
              <a:t>类图与流程图，使用</a:t>
            </a:r>
            <a:r>
              <a:rPr lang="en-US" altLang="zh-CN" sz="2400" dirty="0"/>
              <a:t>tkinter</a:t>
            </a:r>
            <a:r>
              <a:rPr lang="zh-CN" altLang="en-US" sz="2400" dirty="0"/>
              <a:t>编写图形化界面，封装模块和接口，将项目改进到第二版，负责</a:t>
            </a:r>
            <a:r>
              <a:rPr lang="en-US" altLang="zh-CN" sz="2400" dirty="0"/>
              <a:t>ppt</a:t>
            </a:r>
            <a:r>
              <a:rPr lang="zh-CN" altLang="en-US" sz="2400" dirty="0"/>
              <a:t>的展示。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黄子健：使用</a:t>
            </a:r>
            <a:r>
              <a:rPr lang="en-US" altLang="zh-CN" sz="2400" dirty="0"/>
              <a:t>MySQL</a:t>
            </a:r>
            <a:r>
              <a:rPr lang="zh-CN" altLang="en-US" sz="2400" dirty="0"/>
              <a:t>数据库改进存储方式，美化</a:t>
            </a:r>
            <a:r>
              <a:rPr lang="en-US" altLang="zh-CN" sz="2400" dirty="0"/>
              <a:t>GUI</a:t>
            </a:r>
            <a:r>
              <a:rPr lang="zh-CN" altLang="en-US" sz="2400" dirty="0"/>
              <a:t>界面，优化具体功能细节，将项目改进到第三版，负责</a:t>
            </a:r>
            <a:r>
              <a:rPr lang="en-US" altLang="zh-CN" sz="2400" dirty="0"/>
              <a:t>ppt</a:t>
            </a:r>
            <a:r>
              <a:rPr lang="zh-CN" altLang="en-US" sz="2400" dirty="0"/>
              <a:t>的制作与项目演示视频的录制。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8F195-CA32-A7EA-16EB-F15CE6E0E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650" y="1184913"/>
            <a:ext cx="2822329" cy="51941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462B9-1C9F-10FF-F02D-874187059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562" y="1184913"/>
            <a:ext cx="2849161" cy="12594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3AD02A-3F8D-E152-8980-84E48512A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562" y="2320505"/>
            <a:ext cx="3077891" cy="4058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6301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7">
            <a:extLst>
              <a:ext uri="{FF2B5EF4-FFF2-40B4-BE49-F238E27FC236}">
                <a16:creationId xmlns:a16="http://schemas.microsoft.com/office/drawing/2014/main" id="{976C177E-7F4E-C7B4-4031-1016A0607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430" y="759124"/>
            <a:ext cx="9854215" cy="2285915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 FOR WATCHING</a:t>
            </a:r>
            <a:endParaRPr lang="zh-CN" altLang="en-US" sz="5400" dirty="0"/>
          </a:p>
        </p:txBody>
      </p:sp>
      <p:sp>
        <p:nvSpPr>
          <p:cNvPr id="3" name="副标题 18">
            <a:extLst>
              <a:ext uri="{FF2B5EF4-FFF2-40B4-BE49-F238E27FC236}">
                <a16:creationId xmlns:a16="http://schemas.microsoft.com/office/drawing/2014/main" id="{A8269546-C96F-C5D0-486B-67906EE8A47E}"/>
              </a:ext>
            </a:extLst>
          </p:cNvPr>
          <p:cNvSpPr txBox="1">
            <a:spLocks/>
          </p:cNvSpPr>
          <p:nvPr/>
        </p:nvSpPr>
        <p:spPr>
          <a:xfrm>
            <a:off x="7335078" y="5188910"/>
            <a:ext cx="4632022" cy="475132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小组成员：黄子健，张铭坤，陈圣洋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400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5F13-E0AB-427D-8EBC-F5041748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29" y="852734"/>
            <a:ext cx="10850564" cy="501162"/>
          </a:xfrm>
        </p:spPr>
        <p:txBody>
          <a:bodyPr>
            <a:normAutofit fontScale="90000"/>
          </a:bodyPr>
          <a:lstStyle/>
          <a:p>
            <a:r>
              <a:rPr lang="zh-CN" altLang="en-US" sz="3200" dirty="0"/>
              <a:t>项目开发的工具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D8714-6F1D-4D66-A83B-C88156E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A11448-7061-B7BC-EB27-D315C933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7" y="3322041"/>
            <a:ext cx="10947997" cy="4802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9EAECB-65E1-E98F-D2BD-0DBA05C13B83}"/>
              </a:ext>
            </a:extLst>
          </p:cNvPr>
          <p:cNvSpPr txBox="1"/>
          <p:nvPr/>
        </p:nvSpPr>
        <p:spPr>
          <a:xfrm>
            <a:off x="566529" y="1681634"/>
            <a:ext cx="671017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en-US" altLang="zh-CN" sz="2200" dirty="0"/>
              <a:t>MySQL 8.0.33</a:t>
            </a:r>
          </a:p>
          <a:p>
            <a:r>
              <a:rPr lang="en-US" altLang="zh-CN" sz="2200" dirty="0"/>
              <a:t>IDE</a:t>
            </a:r>
            <a:r>
              <a:rPr lang="zh-CN" altLang="en-US" sz="2200" dirty="0"/>
              <a:t>：</a:t>
            </a:r>
            <a:r>
              <a:rPr lang="en-US" altLang="zh-CN" sz="2200" dirty="0"/>
              <a:t>DataGrip</a:t>
            </a:r>
          </a:p>
          <a:p>
            <a:r>
              <a:rPr lang="en-US" altLang="zh-CN" sz="2200" dirty="0"/>
              <a:t>MySQL</a:t>
            </a:r>
            <a:r>
              <a:rPr lang="zh-CN" altLang="en-US" sz="2200" dirty="0"/>
              <a:t>是一款开源的、高性能、稳定可靠的关系型数据库管理系统，也是</a:t>
            </a:r>
            <a:r>
              <a:rPr lang="en-US" altLang="zh-CN" sz="2200" dirty="0"/>
              <a:t>Python</a:t>
            </a:r>
            <a:r>
              <a:rPr lang="zh-CN" altLang="en-US" sz="2200" dirty="0"/>
              <a:t>编程语言的标准数据库之一。在本图书管理系统中，</a:t>
            </a:r>
            <a:r>
              <a:rPr lang="en-US" altLang="zh-CN" sz="2200" dirty="0"/>
              <a:t>MySQL</a:t>
            </a:r>
            <a:r>
              <a:rPr lang="zh-CN" altLang="en-US" sz="2200" dirty="0"/>
              <a:t>提供了可靠的数据存储、高效的数据管理能力，能够满足图书管理系统需要的数据处理和持久化需求，并保证数据的稳定性和安全性。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200" dirty="0"/>
              <a:t>Python</a:t>
            </a:r>
            <a:r>
              <a:rPr lang="zh-CN" altLang="en-US" sz="2200" dirty="0"/>
              <a:t>、</a:t>
            </a:r>
            <a:r>
              <a:rPr lang="en-US" altLang="zh-CN" sz="2200" dirty="0"/>
              <a:t>Tkinter</a:t>
            </a:r>
            <a:r>
              <a:rPr lang="zh-CN" altLang="en-US" sz="2200" dirty="0"/>
              <a:t>、</a:t>
            </a:r>
            <a:r>
              <a:rPr lang="en-US" altLang="zh-CN" sz="2200" dirty="0"/>
              <a:t>MySQL</a:t>
            </a:r>
            <a:r>
              <a:rPr lang="zh-CN" altLang="en-US" sz="2200" dirty="0"/>
              <a:t>的结合，可以大大提高开发效率、简化开发流程、优化用户体验、提升数据管理能力等。因此我们选择这一开发技术栈。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02301E-4C9B-518E-E50D-8806E27FB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600" y="3947866"/>
            <a:ext cx="1971675" cy="2057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A4A732-98ED-E3C2-AA6A-A563DE296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99" y="1388516"/>
            <a:ext cx="3111317" cy="204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1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5F13-E0AB-427D-8EBC-F5041748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29" y="852734"/>
            <a:ext cx="10850564" cy="50116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UML</a:t>
            </a:r>
            <a:r>
              <a:rPr lang="zh-CN" altLang="en-US" sz="3200" dirty="0"/>
              <a:t>类图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D8714-6F1D-4D66-A83B-C88156E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A11448-7061-B7BC-EB27-D315C933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7" y="3322041"/>
            <a:ext cx="10947997" cy="4802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8D2186-BF67-4044-857E-C2F10A373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07" y="1423420"/>
            <a:ext cx="9490626" cy="51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05F13-E0AB-427D-8EBC-F50417488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49" y="671718"/>
            <a:ext cx="2858330" cy="836286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流程图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D8714-6F1D-4D66-A83B-C88156E9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A11448-7061-B7BC-EB27-D315C933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7" y="3322041"/>
            <a:ext cx="10947997" cy="4802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80507A-D87E-4CF3-2AFB-931A90E3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/>
          <a:stretch/>
        </p:blipFill>
        <p:spPr>
          <a:xfrm>
            <a:off x="2833437" y="0"/>
            <a:ext cx="8601403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A39630D-EAB9-4ABC-C222-D91A65E52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136" y="1"/>
            <a:ext cx="3276427" cy="15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646095"/>
            <a:ext cx="5387332" cy="86584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源码分析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238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5925" y="1216173"/>
            <a:ext cx="10850564" cy="501162"/>
          </a:xfrm>
        </p:spPr>
        <p:txBody>
          <a:bodyPr>
            <a:normAutofit fontScale="90000"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导入相关库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5925" y="1995766"/>
            <a:ext cx="10850564" cy="2058344"/>
          </a:xfrm>
        </p:spPr>
        <p:txBody>
          <a:bodyPr>
            <a:normAutofit fontScale="92500"/>
          </a:bodyPr>
          <a:lstStyle/>
          <a:p>
            <a:pPr lvl="0"/>
            <a:r>
              <a:rPr lang="en-US" altLang="zh-CN" sz="2400" dirty="0"/>
              <a:t>tkinter </a:t>
            </a:r>
            <a:r>
              <a:rPr lang="zh-CN" altLang="en-US" sz="2400" dirty="0"/>
              <a:t>：用于开发用户界面的图形用户界面库</a:t>
            </a:r>
            <a:endParaRPr lang="en-US" altLang="zh-CN" sz="2400" dirty="0"/>
          </a:p>
          <a:p>
            <a:pPr lvl="0"/>
            <a:r>
              <a:rPr lang="en-US" altLang="zh-CN" sz="2400" dirty="0"/>
              <a:t>ttkbootstrap </a:t>
            </a:r>
            <a:r>
              <a:rPr lang="zh-CN" altLang="en-US" sz="2400" dirty="0"/>
              <a:t>： 用于美化 </a:t>
            </a:r>
            <a:r>
              <a:rPr lang="en-US" altLang="zh-CN" sz="2400" dirty="0"/>
              <a:t>tkinter </a:t>
            </a:r>
            <a:r>
              <a:rPr lang="zh-CN" altLang="en-US" sz="2400" dirty="0"/>
              <a:t>的 </a:t>
            </a:r>
            <a:r>
              <a:rPr lang="en-US" altLang="zh-CN" sz="2400" dirty="0"/>
              <a:t>GUI </a:t>
            </a:r>
            <a:r>
              <a:rPr lang="zh-CN" altLang="en-US" sz="2400" dirty="0"/>
              <a:t>工具包</a:t>
            </a:r>
            <a:endParaRPr lang="en-US" altLang="zh-CN" sz="2400" dirty="0"/>
          </a:p>
          <a:p>
            <a:pPr lvl="0"/>
            <a:r>
              <a:rPr lang="en-US" altLang="zh-CN" sz="2400" dirty="0"/>
              <a:t>pymysql </a:t>
            </a:r>
            <a:r>
              <a:rPr lang="zh-CN" altLang="en-US" sz="2400" dirty="0"/>
              <a:t>：提供了</a:t>
            </a:r>
            <a:r>
              <a:rPr lang="en-US" altLang="zh-CN" sz="2400" dirty="0"/>
              <a:t>MySQL</a:t>
            </a:r>
            <a:r>
              <a:rPr lang="zh-CN" altLang="en-US" sz="2400" dirty="0"/>
              <a:t>数据库的接口，使得</a:t>
            </a:r>
            <a:r>
              <a:rPr lang="en-US" altLang="zh-CN" sz="2400" dirty="0"/>
              <a:t>Python</a:t>
            </a:r>
            <a:r>
              <a:rPr lang="zh-CN" altLang="en-US" sz="2400" dirty="0"/>
              <a:t>程序可以连接和操作</a:t>
            </a:r>
            <a:r>
              <a:rPr lang="en-US" altLang="zh-CN" sz="2400" dirty="0"/>
              <a:t>MySQL</a:t>
            </a:r>
            <a:r>
              <a:rPr lang="zh-CN" altLang="en-US" sz="2400" dirty="0"/>
              <a:t>的库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EF9B0C-867B-9F79-E5EC-14911F099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5" y="3887549"/>
            <a:ext cx="6296994" cy="238924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D3EACF-0952-9890-BDB2-5C899298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9" y="3317003"/>
            <a:ext cx="11100700" cy="292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789" y="677355"/>
            <a:ext cx="10850564" cy="97978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-apple-system"/>
              </a:rPr>
              <a:t>Root_system_func() </a:t>
            </a:r>
            <a:br>
              <a:rPr lang="en-US" altLang="zh-CN" sz="3200" b="1" dirty="0">
                <a:solidFill>
                  <a:srgbClr val="000000"/>
                </a:solidFill>
                <a:latin typeface="-apple-system"/>
              </a:rPr>
            </a:br>
            <a:r>
              <a:rPr lang="zh-CN" altLang="en-US" sz="3200" b="1" dirty="0">
                <a:solidFill>
                  <a:srgbClr val="000000"/>
                </a:solidFill>
                <a:latin typeface="-apple-system"/>
              </a:rPr>
              <a:t>用户登录界面模块</a:t>
            </a:r>
            <a:endParaRPr lang="zh-CN" altLang="en-US" sz="32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5789" y="1954755"/>
            <a:ext cx="5125574" cy="2724496"/>
          </a:xfrm>
        </p:spPr>
        <p:txBody>
          <a:bodyPr>
            <a:normAutofit/>
          </a:bodyPr>
          <a:lstStyle/>
          <a:p>
            <a:pPr lvl="0"/>
            <a:r>
              <a:rPr lang="zh-CN" altLang="en-US" sz="2400" dirty="0"/>
              <a:t>包含三个部分：</a:t>
            </a:r>
            <a:endParaRPr lang="en-US" altLang="zh-CN" sz="2400" dirty="0"/>
          </a:p>
          <a:p>
            <a:pPr lvl="0"/>
            <a:r>
              <a:rPr lang="zh-CN" altLang="en-US" sz="2400" dirty="0"/>
              <a:t>注册、登录、退出系统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998780-9C82-0ACA-027B-E229F859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008" y="2136939"/>
            <a:ext cx="6675836" cy="43869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568D313-AAF8-7D06-5A45-A02D6B78A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1" y="3317003"/>
            <a:ext cx="4134062" cy="3206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077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2189</TotalTime>
  <Words>1381</Words>
  <Application>Microsoft Office PowerPoint</Application>
  <PresentationFormat>宽屏</PresentationFormat>
  <Paragraphs>118</Paragraphs>
  <Slides>31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Calibri</vt:lpstr>
      <vt:lpstr>Wingdings</vt:lpstr>
      <vt:lpstr>主题5</vt:lpstr>
      <vt:lpstr> 基于 Python tkinter 与 MySQL 的图书管理系统的设计与实现</vt:lpstr>
      <vt:lpstr>项目简介</vt:lpstr>
      <vt:lpstr>项目开发的工具</vt:lpstr>
      <vt:lpstr>项目开发的工具</vt:lpstr>
      <vt:lpstr>UML类图</vt:lpstr>
      <vt:lpstr>流程图</vt:lpstr>
      <vt:lpstr>源码分析</vt:lpstr>
      <vt:lpstr>导入相关库</vt:lpstr>
      <vt:lpstr>Root_system_func()  用户登录界面模块</vt:lpstr>
      <vt:lpstr>注册 register</vt:lpstr>
      <vt:lpstr>登录 login</vt:lpstr>
      <vt:lpstr>System_func() 图书管理系统主界面模块</vt:lpstr>
      <vt:lpstr>添加书籍</vt:lpstr>
      <vt:lpstr>删除书籍</vt:lpstr>
      <vt:lpstr>修改书籍信息</vt:lpstr>
      <vt:lpstr>查询书籍信息</vt:lpstr>
      <vt:lpstr>查询书籍信息</vt:lpstr>
      <vt:lpstr>退出系统</vt:lpstr>
      <vt:lpstr>系统的数据存储模块</vt:lpstr>
      <vt:lpstr>系统的数据存储模块</vt:lpstr>
      <vt:lpstr>系统的数据存储模块</vt:lpstr>
      <vt:lpstr>root_system()、user_system() 图形化操作界面模块</vt:lpstr>
      <vt:lpstr>版本优化过程</vt:lpstr>
      <vt:lpstr>第一版 控制台版本</vt:lpstr>
      <vt:lpstr>第二版 tkinter版本</vt:lpstr>
      <vt:lpstr>第三版 数据库版本</vt:lpstr>
      <vt:lpstr>项目演示</vt:lpstr>
      <vt:lpstr>PowerPoint 演示文稿</vt:lpstr>
      <vt:lpstr>小组分工</vt:lpstr>
      <vt:lpstr>PowerPoint 演示文稿</vt:lpstr>
      <vt:lpstr>THANKS FOR WATCHING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黄 子健</cp:lastModifiedBy>
  <cp:revision>60</cp:revision>
  <cp:lastPrinted>2018-02-05T16:00:00Z</cp:lastPrinted>
  <dcterms:created xsi:type="dcterms:W3CDTF">2018-02-05T16:00:00Z</dcterms:created>
  <dcterms:modified xsi:type="dcterms:W3CDTF">2023-05-31T20:35:31Z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